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43" r:id="rId2"/>
    <p:sldId id="405" r:id="rId3"/>
    <p:sldId id="345" r:id="rId4"/>
    <p:sldId id="346" r:id="rId5"/>
    <p:sldId id="401" r:id="rId6"/>
    <p:sldId id="390" r:id="rId7"/>
    <p:sldId id="399" r:id="rId8"/>
    <p:sldId id="344" r:id="rId9"/>
    <p:sldId id="412" r:id="rId10"/>
    <p:sldId id="353" r:id="rId11"/>
    <p:sldId id="419" r:id="rId12"/>
    <p:sldId id="420" r:id="rId13"/>
    <p:sldId id="421" r:id="rId14"/>
    <p:sldId id="422" r:id="rId15"/>
    <p:sldId id="414" r:id="rId16"/>
    <p:sldId id="423" r:id="rId17"/>
    <p:sldId id="425" r:id="rId18"/>
    <p:sldId id="424" r:id="rId19"/>
    <p:sldId id="417" r:id="rId20"/>
    <p:sldId id="416" r:id="rId21"/>
    <p:sldId id="413" r:id="rId22"/>
    <p:sldId id="354" r:id="rId23"/>
    <p:sldId id="418" r:id="rId24"/>
    <p:sldId id="428" r:id="rId25"/>
    <p:sldId id="430" r:id="rId26"/>
    <p:sldId id="355" r:id="rId27"/>
    <p:sldId id="406" r:id="rId28"/>
    <p:sldId id="408" r:id="rId29"/>
    <p:sldId id="409" r:id="rId30"/>
    <p:sldId id="350" r:id="rId31"/>
    <p:sldId id="389" r:id="rId32"/>
    <p:sldId id="356" r:id="rId33"/>
    <p:sldId id="429" r:id="rId34"/>
    <p:sldId id="393" r:id="rId35"/>
  </p:sldIdLst>
  <p:sldSz cx="9144000" cy="6858000" type="screen4x3"/>
  <p:notesSz cx="6858000" cy="93138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3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02" autoAdjust="0"/>
    <p:restoredTop sz="90963" autoAdjust="0"/>
  </p:normalViewPr>
  <p:slideViewPr>
    <p:cSldViewPr>
      <p:cViewPr>
        <p:scale>
          <a:sx n="46" d="100"/>
          <a:sy n="46" d="100"/>
        </p:scale>
        <p:origin x="-1380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6" d="100"/>
          <a:sy n="46" d="100"/>
        </p:scale>
        <p:origin x="-2784" y="-91"/>
      </p:cViewPr>
      <p:guideLst>
        <p:guide orient="horz" pos="293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2098" cy="465077"/>
          </a:xfrm>
          <a:prstGeom prst="rect">
            <a:avLst/>
          </a:prstGeom>
        </p:spPr>
        <p:txBody>
          <a:bodyPr vert="horz" lIns="87407" tIns="43704" rIns="87407" bIns="43704" rtlCol="0"/>
          <a:lstStyle>
            <a:lvl1pPr algn="l">
              <a:defRPr sz="11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414" y="1"/>
            <a:ext cx="2972098" cy="465077"/>
          </a:xfrm>
          <a:prstGeom prst="rect">
            <a:avLst/>
          </a:prstGeom>
        </p:spPr>
        <p:txBody>
          <a:bodyPr vert="horz" lIns="87407" tIns="43704" rIns="87407" bIns="43704" rtlCol="0"/>
          <a:lstStyle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fld id="{FDB6AF65-CA74-4820-8C53-D3B892959BF7}" type="datetimeFigureOut">
              <a:rPr lang="en-US"/>
              <a:pPr>
                <a:defRPr/>
              </a:pPr>
              <a:t>8/2/2016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7247"/>
            <a:ext cx="2972098" cy="465077"/>
          </a:xfrm>
          <a:prstGeom prst="rect">
            <a:avLst/>
          </a:prstGeom>
        </p:spPr>
        <p:txBody>
          <a:bodyPr vert="horz" lIns="87407" tIns="43704" rIns="87407" bIns="43704" rtlCol="0" anchor="b"/>
          <a:lstStyle>
            <a:lvl1pPr algn="l">
              <a:defRPr sz="11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414" y="8847247"/>
            <a:ext cx="2972098" cy="465077"/>
          </a:xfrm>
          <a:prstGeom prst="rect">
            <a:avLst/>
          </a:prstGeom>
        </p:spPr>
        <p:txBody>
          <a:bodyPr vert="horz" lIns="87407" tIns="43704" rIns="87407" bIns="43704" rtlCol="0" anchor="b"/>
          <a:lstStyle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fld id="{4FA2CE2A-603B-486E-BDC3-00C2A27B49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779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72098" cy="46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98" tIns="46200" rIns="92398" bIns="4620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5903" y="1"/>
            <a:ext cx="2972097" cy="46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98" tIns="46200" rIns="92398" bIns="4620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1725" y="698500"/>
            <a:ext cx="4656138" cy="3494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3805" y="4424394"/>
            <a:ext cx="5030391" cy="4190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98" tIns="46200" rIns="92398" bIns="46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8786"/>
            <a:ext cx="2972098" cy="46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98" tIns="46200" rIns="92398" bIns="4620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5903" y="8848786"/>
            <a:ext cx="2972097" cy="46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98" tIns="46200" rIns="92398" bIns="4620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7B92A6F5-FB2A-4001-9796-DC9C0F298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8858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10186" indent="-273148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092594" indent="-21851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29631" indent="-21851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66669" indent="-21851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03706" indent="-2185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40744" indent="-2185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277781" indent="-2185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714819" indent="-2185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CCB8C9CA-5ACF-4E73-B466-791E449A076E}" type="slidenum">
              <a:rPr lang="en-US" sz="1200">
                <a:latin typeface="Arial" charset="0"/>
              </a:rPr>
              <a:pPr eaLnBrk="1" hangingPunct="1">
                <a:defRPr/>
              </a:pPr>
              <a:t>1</a:t>
            </a:fld>
            <a:endParaRPr lang="en-US" sz="1200">
              <a:latin typeface="Arial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10186" indent="-273148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092594" indent="-21851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29631" indent="-21851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66669" indent="-21851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03706" indent="-2185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40744" indent="-2185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277781" indent="-2185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714819" indent="-2185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9A99BCA8-5A36-4F50-9457-69B45915EF8B}" type="slidenum">
              <a:rPr lang="en-US" sz="1200"/>
              <a:pPr eaLnBrk="1" hangingPunct="1">
                <a:defRPr/>
              </a:pPr>
              <a:t>31</a:t>
            </a:fld>
            <a:endParaRPr lang="en-US" sz="120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92A6F5-FB2A-4001-9796-DC9C0F298B0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156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10186" indent="-273148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092594" indent="-21851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29631" indent="-21851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66669" indent="-21851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03706" indent="-2185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40744" indent="-2185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277781" indent="-2185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714819" indent="-2185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155E6D22-FAB8-4F3D-8495-258A1679AEBF}" type="slidenum">
              <a:rPr lang="en-US" sz="1200">
                <a:latin typeface="Arial" charset="0"/>
              </a:rPr>
              <a:pPr eaLnBrk="1" hangingPunct="1">
                <a:defRPr/>
              </a:pPr>
              <a:t>3</a:t>
            </a:fld>
            <a:endParaRPr lang="en-US" sz="1200">
              <a:latin typeface="Arial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10186" indent="-273148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092594" indent="-21851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29631" indent="-21851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66669" indent="-21851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03706" indent="-2185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40744" indent="-2185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277781" indent="-2185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714819" indent="-2185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C461E555-99E5-4989-A7C4-84FA79AF2F9E}" type="slidenum">
              <a:rPr lang="en-US" sz="1200">
                <a:latin typeface="Arial" charset="0"/>
              </a:rPr>
              <a:pPr eaLnBrk="1" hangingPunct="1">
                <a:defRPr/>
              </a:pPr>
              <a:t>4</a:t>
            </a:fld>
            <a:endParaRPr lang="en-US" sz="1200">
              <a:latin typeface="Arial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10186" indent="-273148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092594" indent="-21851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29631" indent="-21851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66669" indent="-21851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03706" indent="-2185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40744" indent="-2185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277781" indent="-2185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714819" indent="-2185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9DB90FA8-74FD-4654-B81A-DAD1D09D93DD}" type="slidenum">
              <a:rPr lang="en-US" sz="1200">
                <a:latin typeface="Arial" charset="0"/>
              </a:rPr>
              <a:pPr eaLnBrk="1" hangingPunct="1">
                <a:defRPr/>
              </a:pPr>
              <a:t>6</a:t>
            </a:fld>
            <a:endParaRPr lang="en-US" sz="1200">
              <a:latin typeface="Arial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10186" indent="-273148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092594" indent="-21851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29631" indent="-21851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66669" indent="-21851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03706" indent="-2185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40744" indent="-2185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277781" indent="-2185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714819" indent="-2185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C6AD89B3-D8D3-4C32-8A61-8F812B62D86B}" type="slidenum">
              <a:rPr lang="en-US" sz="1200">
                <a:latin typeface="Arial" charset="0"/>
              </a:rPr>
              <a:pPr eaLnBrk="1" hangingPunct="1">
                <a:defRPr/>
              </a:pPr>
              <a:t>8</a:t>
            </a:fld>
            <a:endParaRPr lang="en-US" sz="1200">
              <a:latin typeface="Arial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eaLnBrk="1" hangingPunct="1"/>
            <a:endParaRPr lang="en-US" sz="11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10186" indent="-273148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092594" indent="-21851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29631" indent="-21851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66669" indent="-21851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03706" indent="-2185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40744" indent="-2185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277781" indent="-2185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714819" indent="-2185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6322E26A-A47A-4887-BCB3-4081AA201F2E}" type="slidenum">
              <a:rPr lang="en-US" sz="1200">
                <a:latin typeface="Arial" charset="0"/>
              </a:rPr>
              <a:pPr eaLnBrk="1" hangingPunct="1">
                <a:defRPr/>
              </a:pPr>
              <a:t>10</a:t>
            </a:fld>
            <a:endParaRPr lang="en-US" sz="1200">
              <a:latin typeface="Arial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eaLnBrk="1" hangingPunct="1"/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10186" indent="-273148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092594" indent="-21851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29631" indent="-21851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66669" indent="-21851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03706" indent="-2185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40744" indent="-2185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277781" indent="-2185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714819" indent="-2185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969B4AC4-D5A8-49E6-952D-58FED59D3933}" type="slidenum">
              <a:rPr lang="en-US" sz="1200">
                <a:latin typeface="Arial" charset="0"/>
              </a:rPr>
              <a:pPr eaLnBrk="1" hangingPunct="1">
                <a:defRPr/>
              </a:pPr>
              <a:t>26</a:t>
            </a:fld>
            <a:endParaRPr lang="en-US" sz="1200">
              <a:latin typeface="Arial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10186" indent="-273148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092594" indent="-21851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29631" indent="-21851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66669" indent="-21851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03706" indent="-2185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40744" indent="-2185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277781" indent="-2185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714819" indent="-218519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7D19FED9-5000-4108-9224-E3C0C18C87D0}" type="slidenum">
              <a:rPr lang="en-US" sz="1200">
                <a:latin typeface="Arial" charset="0"/>
              </a:rPr>
              <a:pPr eaLnBrk="1" hangingPunct="1">
                <a:defRPr/>
              </a:pPr>
              <a:t>30</a:t>
            </a:fld>
            <a:endParaRPr lang="en-US" sz="1200">
              <a:latin typeface="Arial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EBE24-9F73-42CF-A5D2-DEACF6AF6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75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A6156-E311-4E31-9306-01AEF5BC69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11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F099E-0571-4C1A-B8F4-382AB97A64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888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FAEF7-4C9A-4570-87FC-5A7B814E01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44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FD38B-7D7E-424A-A06C-1E40FF4E2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58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FB8B8-29F0-41D8-8553-DFBEC14B77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9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52779-62EA-4BC1-9B66-4B7A8D4E6A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517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4CE15-13CE-49E8-9235-3B8D0F2F3B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52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D8F44-4700-4075-8708-599D3B453A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180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262F0-0977-49B8-897D-5DB3D95122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54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E8223-15CF-42B4-8AF4-287AE78AA7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81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FC64B-2338-4F50-9ABD-A553B63F9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43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AD09F-335D-408A-9758-E19AB7E6F8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36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A21892E8-F716-420F-AF16-D8F08B96B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619250" y="31432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neighborhoods.org/ep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ityofpaloalto.org/emergencyvolunteers.org" TargetMode="Externa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6700" y="2133600"/>
            <a:ext cx="8686800" cy="2438400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solidFill>
                  <a:schemeClr val="bg1"/>
                </a:solidFill>
                <a:cs typeface="Arial" pitchFamily="34" charset="0"/>
              </a:rPr>
              <a:t>INTRODUCTION TO THE</a:t>
            </a:r>
            <a:br>
              <a:rPr lang="en-US" sz="4000" b="1" dirty="0">
                <a:solidFill>
                  <a:schemeClr val="bg1"/>
                </a:solidFill>
                <a:cs typeface="Arial" pitchFamily="34" charset="0"/>
              </a:rPr>
            </a:br>
            <a:r>
              <a:rPr lang="en-US" sz="4000" b="1" dirty="0">
                <a:solidFill>
                  <a:schemeClr val="bg1"/>
                </a:solidFill>
                <a:cs typeface="Arial" pitchFamily="34" charset="0"/>
              </a:rPr>
              <a:t>BLOCK PREPAREDNESS COORDINATOR PROGRAM</a:t>
            </a:r>
            <a:r>
              <a:rPr lang="en-US" sz="4000" b="1" dirty="0">
                <a:solidFill>
                  <a:srgbClr val="0070C0"/>
                </a:solidFill>
                <a:cs typeface="Arial" pitchFamily="34" charset="0"/>
              </a:rPr>
              <a:t/>
            </a:r>
            <a:br>
              <a:rPr lang="en-US" sz="4000" b="1" dirty="0">
                <a:solidFill>
                  <a:srgbClr val="0070C0"/>
                </a:solidFill>
                <a:cs typeface="Arial" pitchFamily="34" charset="0"/>
              </a:rPr>
            </a:br>
            <a:endParaRPr lang="en-US" sz="3200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3082" name="Slide Number Placeholder 1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980FF84F-3BDE-431F-B8DF-079039F5AF2B}" type="slidenum">
              <a:rPr lang="en-US" sz="1400" smtClean="0"/>
              <a:pPr eaLnBrk="1" hangingPunct="1">
                <a:defRPr/>
              </a:pPr>
              <a:t>1</a:t>
            </a:fld>
            <a:endParaRPr lang="en-US" sz="1400"/>
          </a:p>
        </p:txBody>
      </p:sp>
      <p:sp>
        <p:nvSpPr>
          <p:cNvPr id="3076" name="Text Box 9"/>
          <p:cNvSpPr txBox="1">
            <a:spLocks noChangeArrowheads="1"/>
          </p:cNvSpPr>
          <p:nvPr/>
        </p:nvSpPr>
        <p:spPr bwMode="auto">
          <a:xfrm>
            <a:off x="2895600" y="4692650"/>
            <a:ext cx="3505200" cy="18158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30000"/>
              </a:spcBef>
            </a:pPr>
            <a:r>
              <a:rPr lang="en-US" sz="1600" b="1" dirty="0">
                <a:solidFill>
                  <a:srgbClr val="000000"/>
                </a:solidFill>
                <a:latin typeface="+mn-lt"/>
              </a:rPr>
              <a:t>Ken Dueker, J.D.</a:t>
            </a:r>
          </a:p>
          <a:p>
            <a:pPr algn="ctr" eaLnBrk="1" hangingPunct="1">
              <a:lnSpc>
                <a:spcPct val="75000"/>
              </a:lnSpc>
              <a:spcBef>
                <a:spcPct val="25000"/>
              </a:spcBef>
            </a:pPr>
            <a:r>
              <a:rPr lang="en-US" sz="1600" dirty="0">
                <a:solidFill>
                  <a:srgbClr val="000000"/>
                </a:solidFill>
                <a:latin typeface="+mn-lt"/>
              </a:rPr>
              <a:t>Director</a:t>
            </a:r>
          </a:p>
          <a:p>
            <a:pPr algn="ctr" eaLnBrk="1" hangingPunct="1">
              <a:lnSpc>
                <a:spcPct val="75000"/>
              </a:lnSpc>
              <a:spcBef>
                <a:spcPct val="25000"/>
              </a:spcBef>
            </a:pPr>
            <a:r>
              <a:rPr lang="en-US" sz="1600" dirty="0">
                <a:solidFill>
                  <a:srgbClr val="000000"/>
                </a:solidFill>
                <a:latin typeface="+mn-lt"/>
              </a:rPr>
              <a:t>Emergency Services</a:t>
            </a:r>
          </a:p>
          <a:p>
            <a:pPr algn="ctr" eaLnBrk="1" hangingPunct="1">
              <a:lnSpc>
                <a:spcPct val="75000"/>
              </a:lnSpc>
              <a:spcBef>
                <a:spcPct val="25000"/>
              </a:spcBef>
            </a:pPr>
            <a:endParaRPr lang="en-US" sz="1600" dirty="0">
              <a:solidFill>
                <a:srgbClr val="000000"/>
              </a:solidFill>
              <a:latin typeface="+mn-lt"/>
            </a:endParaRPr>
          </a:p>
          <a:p>
            <a:pPr algn="ctr" eaLnBrk="1" hangingPunct="1">
              <a:lnSpc>
                <a:spcPct val="75000"/>
              </a:lnSpc>
              <a:spcBef>
                <a:spcPct val="25000"/>
              </a:spcBef>
            </a:pPr>
            <a:endParaRPr lang="en-US" sz="1600" dirty="0">
              <a:solidFill>
                <a:srgbClr val="000000"/>
              </a:solidFill>
              <a:latin typeface="+mn-lt"/>
            </a:endParaRPr>
          </a:p>
          <a:p>
            <a:pPr algn="ctr" eaLnBrk="1" hangingPunct="1">
              <a:lnSpc>
                <a:spcPct val="75000"/>
              </a:lnSpc>
              <a:spcBef>
                <a:spcPct val="25000"/>
              </a:spcBef>
            </a:pPr>
            <a:r>
              <a:rPr lang="en-US" sz="1600" b="1" dirty="0">
                <a:solidFill>
                  <a:srgbClr val="000000"/>
                </a:solidFill>
                <a:latin typeface="+mn-lt"/>
              </a:rPr>
              <a:t>Annette Glanckopf</a:t>
            </a:r>
          </a:p>
          <a:p>
            <a:pPr algn="ctr" eaLnBrk="1" hangingPunct="1">
              <a:lnSpc>
                <a:spcPct val="75000"/>
              </a:lnSpc>
              <a:spcBef>
                <a:spcPct val="25000"/>
              </a:spcBef>
            </a:pPr>
            <a:r>
              <a:rPr lang="en-US" sz="1600" dirty="0">
                <a:solidFill>
                  <a:srgbClr val="000000"/>
                </a:solidFill>
                <a:latin typeface="+mn-lt"/>
              </a:rPr>
              <a:t>Chair, PAN EPREP Committee</a:t>
            </a:r>
          </a:p>
        </p:txBody>
      </p:sp>
      <p:sp>
        <p:nvSpPr>
          <p:cNvPr id="3078" name="Text Box 14"/>
          <p:cNvSpPr txBox="1">
            <a:spLocks noChangeArrowheads="1"/>
          </p:cNvSpPr>
          <p:nvPr/>
        </p:nvSpPr>
        <p:spPr bwMode="auto">
          <a:xfrm>
            <a:off x="2819400" y="914400"/>
            <a:ext cx="312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endParaRPr lang="en-US" sz="1800">
              <a:latin typeface="Arial" charset="0"/>
            </a:endParaRPr>
          </a:p>
        </p:txBody>
      </p:sp>
      <p:pic>
        <p:nvPicPr>
          <p:cNvPr id="3079" name="Picture 1" descr="http://www.mimi.com/mra/pan/panicons/pannam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990" y="392113"/>
            <a:ext cx="416156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837" y="4740275"/>
            <a:ext cx="1109663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4740275"/>
            <a:ext cx="14636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5638800"/>
            <a:ext cx="208438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88" y="76200"/>
            <a:ext cx="1209921" cy="1981200"/>
          </a:xfrm>
          <a:prstGeom prst="rect">
            <a:avLst/>
          </a:prstGeom>
        </p:spPr>
      </p:pic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5" y="365124"/>
            <a:ext cx="2133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1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81113"/>
            <a:ext cx="1622425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5501169"/>
            <a:ext cx="1097280" cy="11277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839200" cy="914400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3600" b="1" dirty="0">
                <a:solidFill>
                  <a:srgbClr val="009900"/>
                </a:solidFill>
                <a:latin typeface="Comic Sans MS" pitchFamily="66" charset="0"/>
              </a:rPr>
              <a:t/>
            </a:r>
            <a:br>
              <a:rPr lang="en-US" sz="3600" b="1" dirty="0">
                <a:solidFill>
                  <a:srgbClr val="009900"/>
                </a:solidFill>
                <a:latin typeface="Comic Sans MS" pitchFamily="66" charset="0"/>
              </a:rPr>
            </a:b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BPC Key Activities</a:t>
            </a:r>
            <a:r>
              <a:rPr lang="en-US" sz="3600" b="1" dirty="0">
                <a:solidFill>
                  <a:srgbClr val="009900"/>
                </a:solidFill>
                <a:latin typeface="Comic Sans MS" pitchFamily="66" charset="0"/>
              </a:rPr>
              <a:t/>
            </a:r>
            <a:br>
              <a:rPr lang="en-US" sz="3600" b="1" dirty="0">
                <a:solidFill>
                  <a:srgbClr val="009900"/>
                </a:solidFill>
                <a:latin typeface="Comic Sans MS" pitchFamily="66" charset="0"/>
              </a:rPr>
            </a:br>
            <a:endParaRPr lang="en-US" sz="3600" b="1" dirty="0">
              <a:solidFill>
                <a:srgbClr val="009900"/>
              </a:solidFill>
              <a:latin typeface="Comic Sans MS" pitchFamily="66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990600"/>
            <a:ext cx="8839200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600" dirty="0">
                <a:latin typeface="Arial" charset="0"/>
                <a:cs typeface="Arial" charset="0"/>
              </a:rPr>
              <a:t>Meet your neighbors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600" dirty="0">
                <a:latin typeface="Arial" charset="0"/>
                <a:cs typeface="Arial" charset="0"/>
              </a:rPr>
              <a:t>Create a neighborhood list (directory) for use in activity planning and emergencies. Provide each neighbor with the list. Distribute OK/HELP signs to each neighbor.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600" dirty="0">
                <a:latin typeface="Arial" charset="0"/>
                <a:cs typeface="Arial" charset="0"/>
              </a:rPr>
              <a:t>Create a phone tree for communications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600" dirty="0">
                <a:latin typeface="Arial" charset="0"/>
                <a:cs typeface="Arial" charset="0"/>
              </a:rPr>
              <a:t>Distribute information from the Neighborhood &amp; the City; communicate needs and issues upwards to Neighborhoods to City/Council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600" dirty="0">
                <a:latin typeface="Arial" charset="0"/>
                <a:cs typeface="Arial" charset="0"/>
              </a:rPr>
              <a:t>Serve as communication node for emergency/disaster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600" dirty="0">
                <a:latin typeface="Arial" charset="0"/>
                <a:cs typeface="Arial" charset="0"/>
              </a:rPr>
              <a:t>Prepare an Emergency Response Grab-Go Bag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600" dirty="0">
                <a:latin typeface="Arial" charset="0"/>
                <a:cs typeface="Arial" charset="0"/>
              </a:rPr>
              <a:t>Plan an event once a year 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600" dirty="0">
                <a:latin typeface="Arial" charset="0"/>
                <a:cs typeface="Arial" charset="0"/>
              </a:rPr>
              <a:t>Block party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600" dirty="0">
                <a:latin typeface="Arial" charset="0"/>
                <a:cs typeface="Arial" charset="0"/>
              </a:rPr>
              <a:t>Crime Safety Meeting</a:t>
            </a:r>
          </a:p>
        </p:txBody>
      </p:sp>
      <p:sp>
        <p:nvSpPr>
          <p:cNvPr id="8196" name="Slide Number Placeholder 1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A94CF1F8-3AFE-48C1-B58F-7BE62B470F28}" type="slidenum">
              <a:rPr lang="en-US" sz="1400" smtClean="0"/>
              <a:pPr eaLnBrk="1" hangingPunct="1">
                <a:defRPr/>
              </a:pPr>
              <a:t>10</a:t>
            </a:fld>
            <a:endParaRPr lang="en-US" sz="1400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906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3000" dirty="0"/>
              <a:t>Individual Contact with each household</a:t>
            </a:r>
          </a:p>
          <a:p>
            <a:pPr>
              <a:buFont typeface="Wingdings" pitchFamily="2" charset="2"/>
              <a:buChar char="§"/>
            </a:pPr>
            <a:r>
              <a:rPr lang="en-US" sz="3000" dirty="0"/>
              <a:t>Distribute “Hello Neighbor” Letter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We will visit you soon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Here is who we are + Our contact Info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Information sheet for them to complete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err="1"/>
              <a:t>Eprep</a:t>
            </a:r>
            <a:r>
              <a:rPr lang="en-US" dirty="0"/>
              <a:t> web sites    </a:t>
            </a:r>
          </a:p>
          <a:p>
            <a:pPr marL="914400" lvl="2" indent="0">
              <a:buNone/>
            </a:pPr>
            <a:r>
              <a:rPr lang="en-US" dirty="0"/>
              <a:t>www.paneighborhoods.org/ep </a:t>
            </a:r>
          </a:p>
          <a:p>
            <a:pPr marL="914400" lvl="2" indent="0">
              <a:buNone/>
            </a:pPr>
            <a:r>
              <a:rPr lang="en-US" dirty="0"/>
              <a:t>www.cityofpaloalto/emergency volunteers</a:t>
            </a:r>
          </a:p>
          <a:p>
            <a:pPr lvl="2">
              <a:buFont typeface="Arial" pitchFamily="34" charset="0"/>
              <a:buChar char="•"/>
            </a:pPr>
            <a:endParaRPr lang="en-US" dirty="0"/>
          </a:p>
          <a:p>
            <a:pPr lvl="2">
              <a:buFont typeface="Arial" pitchFamily="34" charset="0"/>
              <a:buChar char="•"/>
            </a:pPr>
            <a:endParaRPr lang="en-US" sz="2800" b="1" dirty="0">
              <a:hlinkClick r:id="rId2"/>
            </a:endParaRPr>
          </a:p>
          <a:p>
            <a:pPr lvl="1">
              <a:buFont typeface="Wingdings" pitchFamily="2" charset="2"/>
              <a:buChar char="§"/>
            </a:pPr>
            <a:endParaRPr lang="en-US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85800" y="228600"/>
            <a:ext cx="7772400" cy="11430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MEET NEIGHBORS</a:t>
            </a:r>
          </a:p>
        </p:txBody>
      </p:sp>
    </p:spTree>
    <p:extLst>
      <p:ext uri="{BB962C8B-B14F-4D97-AF65-F5344CB8AC3E}">
        <p14:creationId xmlns:p14="http://schemas.microsoft.com/office/powerpoint/2010/main" val="3085344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67863" y="263236"/>
            <a:ext cx="5105400" cy="640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645" y="277091"/>
            <a:ext cx="4906963" cy="6261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268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52600" y="228600"/>
            <a:ext cx="4953000" cy="640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636" y="131618"/>
            <a:ext cx="5242397" cy="670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094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419600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Pick up Information Sheet</a:t>
            </a:r>
          </a:p>
          <a:p>
            <a:pPr lvl="0"/>
            <a:r>
              <a:rPr lang="en-US" dirty="0"/>
              <a:t>Deliver packet of materials &amp; explain importance,</a:t>
            </a:r>
          </a:p>
          <a:p>
            <a:pPr lvl="1"/>
            <a:r>
              <a:rPr lang="en-US" dirty="0"/>
              <a:t>Neighborhood Lessons Learned - 15 steps to Preparedness</a:t>
            </a:r>
          </a:p>
          <a:p>
            <a:pPr lvl="1"/>
            <a:r>
              <a:rPr lang="en-US" dirty="0"/>
              <a:t>Help/OK handout: Explain how to use this in times of disaster  so that time not wasted</a:t>
            </a:r>
          </a:p>
          <a:p>
            <a:pPr lvl="1"/>
            <a:r>
              <a:rPr lang="en-US" dirty="0"/>
              <a:t>Family emergency plan</a:t>
            </a:r>
          </a:p>
          <a:p>
            <a:pPr lvl="1"/>
            <a:r>
              <a:rPr lang="en-US" dirty="0"/>
              <a:t>Emergency supplies checklist</a:t>
            </a:r>
          </a:p>
          <a:p>
            <a:pPr lvl="1"/>
            <a:r>
              <a:rPr lang="en-US" dirty="0"/>
              <a:t>Encourage everyone to sign up for ALERTSCC</a:t>
            </a:r>
          </a:p>
          <a:p>
            <a:pPr lvl="1"/>
            <a:r>
              <a:rPr lang="en-US" dirty="0"/>
              <a:t>Role of a BPC in a disaster/emergency  </a:t>
            </a:r>
          </a:p>
          <a:p>
            <a:r>
              <a:rPr lang="en-US" dirty="0"/>
              <a:t>Develop Neighborhood list, phone tree, runners</a:t>
            </a: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FOLLOW-UP VISIT TO NEIGHBOR</a:t>
            </a:r>
          </a:p>
        </p:txBody>
      </p:sp>
    </p:spTree>
    <p:extLst>
      <p:ext uri="{BB962C8B-B14F-4D97-AF65-F5344CB8AC3E}">
        <p14:creationId xmlns:p14="http://schemas.microsoft.com/office/powerpoint/2010/main" val="1710236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>
              <a:buFont typeface="Wingdings" pitchFamily="2" charset="2"/>
              <a:buChar char="§"/>
            </a:pPr>
            <a:r>
              <a:rPr lang="en-US" sz="3000" dirty="0"/>
              <a:t>Welcome New Neighbors</a:t>
            </a:r>
          </a:p>
          <a:p>
            <a:pPr lvl="0">
              <a:buFont typeface="Wingdings" pitchFamily="2" charset="2"/>
              <a:buChar char="§"/>
            </a:pPr>
            <a:r>
              <a:rPr lang="en-US" sz="3000" dirty="0"/>
              <a:t>Messages from OES (Office Emergency Services), City of Palo Alto, Neighborhood</a:t>
            </a:r>
          </a:p>
          <a:p>
            <a:pPr lvl="0">
              <a:buFont typeface="Wingdings" pitchFamily="2" charset="2"/>
              <a:buChar char="§"/>
            </a:pPr>
            <a:r>
              <a:rPr lang="en-US" sz="3000" dirty="0" err="1"/>
              <a:t>Eprep</a:t>
            </a:r>
            <a:r>
              <a:rPr lang="en-US" sz="3000" dirty="0"/>
              <a:t> Tips</a:t>
            </a:r>
          </a:p>
          <a:p>
            <a:pPr>
              <a:buFont typeface="Wingdings" pitchFamily="2" charset="2"/>
              <a:buChar char="§"/>
            </a:pPr>
            <a:r>
              <a:rPr lang="en-US" sz="3000" dirty="0"/>
              <a:t>Thanksgiving or Daylight Savings Time</a:t>
            </a:r>
          </a:p>
          <a:p>
            <a:pPr marL="457200" lvl="1" indent="0">
              <a:buNone/>
            </a:pPr>
            <a:r>
              <a:rPr lang="en-US" sz="2600" dirty="0"/>
              <a:t>Check on supplies &amp; replace if outdated</a:t>
            </a:r>
          </a:p>
          <a:p>
            <a:pPr lvl="3">
              <a:buFont typeface="Arial" pitchFamily="34" charset="0"/>
              <a:buChar char="•"/>
            </a:pPr>
            <a:r>
              <a:rPr lang="en-US" dirty="0"/>
              <a:t>Batteries</a:t>
            </a:r>
          </a:p>
          <a:p>
            <a:pPr lvl="3">
              <a:buFont typeface="Arial" pitchFamily="34" charset="0"/>
              <a:buChar char="•"/>
            </a:pPr>
            <a:r>
              <a:rPr lang="en-US" dirty="0"/>
              <a:t>Food </a:t>
            </a:r>
          </a:p>
          <a:p>
            <a:pPr lvl="3">
              <a:buFont typeface="Arial" pitchFamily="34" charset="0"/>
              <a:buChar char="•"/>
            </a:pPr>
            <a:r>
              <a:rPr lang="en-US" dirty="0"/>
              <a:t>Water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PERIODIC MESSAGES</a:t>
            </a:r>
          </a:p>
        </p:txBody>
      </p:sp>
    </p:spTree>
    <p:extLst>
      <p:ext uri="{BB962C8B-B14F-4D97-AF65-F5344CB8AC3E}">
        <p14:creationId xmlns:p14="http://schemas.microsoft.com/office/powerpoint/2010/main" val="2107467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99" y="2286000"/>
            <a:ext cx="2572883" cy="3429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BUY FRS RADIO</a:t>
            </a:r>
          </a:p>
        </p:txBody>
      </p:sp>
    </p:spTree>
    <p:extLst>
      <p:ext uri="{BB962C8B-B14F-4D97-AF65-F5344CB8AC3E}">
        <p14:creationId xmlns:p14="http://schemas.microsoft.com/office/powerpoint/2010/main" val="3550669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 A BPC </a:t>
            </a:r>
            <a:b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EMERGENCY RESPONSE BAG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054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9600" dirty="0"/>
              <a:t>Recommended Items</a:t>
            </a:r>
          </a:p>
          <a:p>
            <a:pPr lvl="1"/>
            <a:r>
              <a:rPr lang="en-US" sz="8800" dirty="0"/>
              <a:t>VEST/Cap/ID badge</a:t>
            </a:r>
          </a:p>
          <a:p>
            <a:pPr lvl="1"/>
            <a:r>
              <a:rPr lang="en-US" sz="8800" dirty="0"/>
              <a:t>FRS/GMRS radio + Additional batteries</a:t>
            </a:r>
          </a:p>
          <a:p>
            <a:pPr lvl="1"/>
            <a:r>
              <a:rPr lang="en-US" sz="8800" dirty="0"/>
              <a:t>Flash light (1-2)</a:t>
            </a:r>
          </a:p>
          <a:p>
            <a:pPr lvl="1"/>
            <a:r>
              <a:rPr lang="en-US" sz="8800" dirty="0"/>
              <a:t>Clip board with Blank paper for notes &amp; water proof pen(s)</a:t>
            </a:r>
          </a:p>
          <a:p>
            <a:pPr lvl="1"/>
            <a:r>
              <a:rPr lang="en-US" sz="8800" dirty="0"/>
              <a:t>Block maps + Map of location of your NPC &amp; closest NPCs . </a:t>
            </a:r>
          </a:p>
          <a:p>
            <a:pPr lvl="1"/>
            <a:r>
              <a:rPr lang="en-US" sz="8800" dirty="0"/>
              <a:t>Hardcopy neighborhood list of names and contact information</a:t>
            </a:r>
          </a:p>
          <a:p>
            <a:pPr lvl="1"/>
            <a:r>
              <a:rPr lang="en-US" sz="8800" dirty="0"/>
              <a:t>Additional contacts</a:t>
            </a:r>
          </a:p>
          <a:p>
            <a:pPr lvl="1"/>
            <a:r>
              <a:rPr lang="en-US" sz="8800" dirty="0"/>
              <a:t>Radio instruction sheet / NATO alphabet</a:t>
            </a:r>
          </a:p>
          <a:p>
            <a:pPr lvl="1"/>
            <a:r>
              <a:rPr lang="en-US" sz="8800" dirty="0"/>
              <a:t>Blank (or pre-filled out) DA forms</a:t>
            </a:r>
          </a:p>
          <a:p>
            <a:pPr lvl="1"/>
            <a:r>
              <a:rPr lang="en-US" sz="8800" dirty="0"/>
              <a:t>First aid kit (small)</a:t>
            </a:r>
          </a:p>
          <a:p>
            <a:pPr lvl="1"/>
            <a:r>
              <a:rPr lang="en-US" sz="8800" dirty="0"/>
              <a:t>Tissue pack</a:t>
            </a:r>
          </a:p>
          <a:p>
            <a:pPr lvl="1"/>
            <a:r>
              <a:rPr lang="en-US" sz="8800" dirty="0"/>
              <a:t>Whistle on lanyard</a:t>
            </a:r>
          </a:p>
          <a:p>
            <a:pPr lvl="1"/>
            <a:r>
              <a:rPr lang="en-US" sz="8800" dirty="0"/>
              <a:t>Water (bottle), snacks</a:t>
            </a:r>
          </a:p>
          <a:p>
            <a:pPr lvl="1"/>
            <a:r>
              <a:rPr lang="en-US" sz="8800" dirty="0"/>
              <a:t>Other: Duct tape, gloves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962400"/>
            <a:ext cx="2152243" cy="253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9301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715" y="1981200"/>
            <a:ext cx="3517817" cy="365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87" y="1981200"/>
            <a:ext cx="2743200" cy="36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361084"/>
            <a:ext cx="7772400" cy="1143000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RECRUIT CO-BPC</a:t>
            </a:r>
          </a:p>
        </p:txBody>
      </p:sp>
    </p:spTree>
    <p:extLst>
      <p:ext uri="{BB962C8B-B14F-4D97-AF65-F5344CB8AC3E}">
        <p14:creationId xmlns:p14="http://schemas.microsoft.com/office/powerpoint/2010/main" val="3673647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054" y="2209800"/>
            <a:ext cx="6111546" cy="3912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INSTALL A LAWN SIGN</a:t>
            </a:r>
          </a:p>
        </p:txBody>
      </p:sp>
    </p:spTree>
    <p:extLst>
      <p:ext uri="{BB962C8B-B14F-4D97-AF65-F5344CB8AC3E}">
        <p14:creationId xmlns:p14="http://schemas.microsoft.com/office/powerpoint/2010/main" val="3807106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1143000"/>
          </a:xfr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cs typeface="Arial" pitchFamily="34" charset="0"/>
              </a:rPr>
              <a:t>Housekeeping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752600"/>
            <a:ext cx="6858000" cy="4343400"/>
          </a:xfrm>
        </p:spPr>
        <p:txBody>
          <a:bodyPr/>
          <a:lstStyle/>
          <a:p>
            <a:r>
              <a:rPr lang="en-US" sz="3600" dirty="0">
                <a:cs typeface="Arial" pitchFamily="34" charset="0"/>
              </a:rPr>
              <a:t>Sign in</a:t>
            </a:r>
          </a:p>
          <a:p>
            <a:r>
              <a:rPr lang="en-US" sz="3600" dirty="0">
                <a:cs typeface="Arial" pitchFamily="34" charset="0"/>
              </a:rPr>
              <a:t>Cell Phone</a:t>
            </a:r>
          </a:p>
          <a:p>
            <a:r>
              <a:rPr lang="en-US" sz="3600" dirty="0">
                <a:cs typeface="Arial" pitchFamily="34" charset="0"/>
              </a:rPr>
              <a:t>Side Conversations</a:t>
            </a:r>
          </a:p>
          <a:p>
            <a:r>
              <a:rPr lang="en-US" sz="3600" dirty="0">
                <a:cs typeface="Arial" pitchFamily="34" charset="0"/>
              </a:rPr>
              <a:t>Questions</a:t>
            </a:r>
          </a:p>
          <a:p>
            <a:r>
              <a:rPr lang="en-US" sz="3600" dirty="0">
                <a:cs typeface="Arial" pitchFamily="34" charset="0"/>
              </a:rPr>
              <a:t>Restrooms</a:t>
            </a:r>
          </a:p>
          <a:p>
            <a:r>
              <a:rPr lang="en-US" sz="3600" dirty="0">
                <a:cs typeface="Arial" pitchFamily="34" charset="0"/>
              </a:rPr>
              <a:t>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7FB8B8-29F0-41D8-8553-DFBEC14B776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72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08515"/>
            <a:ext cx="8229600" cy="4525963"/>
          </a:xfrm>
        </p:spPr>
        <p:txBody>
          <a:bodyPr>
            <a:normAutofit/>
          </a:bodyPr>
          <a:lstStyle/>
          <a:p>
            <a:r>
              <a:rPr lang="en-US" sz="3000" dirty="0"/>
              <a:t>Crime Prevention </a:t>
            </a:r>
          </a:p>
          <a:p>
            <a:r>
              <a:rPr lang="en-US" sz="3000" dirty="0"/>
              <a:t>Soup Night</a:t>
            </a:r>
          </a:p>
          <a:p>
            <a:r>
              <a:rPr lang="en-US" sz="3000" dirty="0"/>
              <a:t>Block Party</a:t>
            </a:r>
          </a:p>
          <a:p>
            <a:r>
              <a:rPr lang="en-US" sz="3000" dirty="0"/>
              <a:t>Personal Preparedness</a:t>
            </a:r>
          </a:p>
          <a:p>
            <a:r>
              <a:rPr lang="en-US" sz="3000" dirty="0" err="1"/>
              <a:t>etc</a:t>
            </a:r>
            <a:endParaRPr lang="en-US" sz="3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567" y="1371600"/>
            <a:ext cx="3044518" cy="228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38" y="3774697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265" y="3771497"/>
            <a:ext cx="3229331" cy="274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1143000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HOLD AN ANNUAL EVENT</a:t>
            </a:r>
          </a:p>
        </p:txBody>
      </p:sp>
    </p:spTree>
    <p:extLst>
      <p:ext uri="{BB962C8B-B14F-4D97-AF65-F5344CB8AC3E}">
        <p14:creationId xmlns:p14="http://schemas.microsoft.com/office/powerpoint/2010/main" val="1517893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Participate in quarterly Neighborhood Radio check-ins</a:t>
            </a:r>
          </a:p>
          <a:p>
            <a:r>
              <a:rPr lang="en-US" sz="3000" dirty="0"/>
              <a:t>One class or event</a:t>
            </a:r>
          </a:p>
          <a:p>
            <a:r>
              <a:rPr lang="en-US" sz="3000" dirty="0"/>
              <a:t>One drill</a:t>
            </a:r>
          </a:p>
          <a:p>
            <a:r>
              <a:rPr lang="en-US" sz="3000" dirty="0"/>
              <a:t>Annual recognition/kickoff meeting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BPC ANNUAL REQUIREMENTS</a:t>
            </a:r>
          </a:p>
        </p:txBody>
      </p:sp>
    </p:spTree>
    <p:extLst>
      <p:ext uri="{BB962C8B-B14F-4D97-AF65-F5344CB8AC3E}">
        <p14:creationId xmlns:p14="http://schemas.microsoft.com/office/powerpoint/2010/main" val="1447135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43974" cy="1295400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en-US" sz="40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Neighborhood Preparedness Coordinator  Key Activities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124691" y="1752600"/>
            <a:ext cx="8991600" cy="5410200"/>
          </a:xfrm>
          <a:noFill/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dirty="0">
                <a:cs typeface="Arial" charset="0"/>
              </a:rPr>
              <a:t>Coordinate emergency/disaster preparation for the neighborhood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>
                <a:cs typeface="Arial" charset="0"/>
              </a:rPr>
              <a:t>Neighborhood Association Committee Representative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cs typeface="Arial" charset="0"/>
              </a:rPr>
              <a:t>Serve as a communication node for your Neighborhood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cs typeface="Arial" charset="0"/>
              </a:rPr>
              <a:t>Point of contact during a disaster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cs typeface="Arial" charset="0"/>
              </a:rPr>
              <a:t>Coordinate BPCs, Neighborhood CERTs &amp; Disaster Communications </a:t>
            </a:r>
          </a:p>
        </p:txBody>
      </p:sp>
      <p:sp>
        <p:nvSpPr>
          <p:cNvPr id="9220" name="Slide Number Placeholder 1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A58AE9AD-CAE4-4C0C-8B91-7441D7F04326}" type="slidenum">
              <a:rPr lang="en-US" sz="1400" smtClean="0"/>
              <a:pPr eaLnBrk="1" hangingPunct="1">
                <a:defRPr/>
              </a:pPr>
              <a:t>22</a:t>
            </a:fld>
            <a:endParaRPr lang="en-US" sz="14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g from old computer\Photos\BPC Folks\Annette NP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828800"/>
            <a:ext cx="2708672" cy="361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1828800"/>
            <a:ext cx="4156844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3000" dirty="0">
                <a:latin typeface="+mn-lt"/>
              </a:rPr>
              <a:t>Introductions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3000" dirty="0">
                <a:latin typeface="+mn-lt"/>
              </a:rPr>
              <a:t>Get ID, Vest, Cap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3000" dirty="0">
                <a:latin typeface="+mn-lt"/>
              </a:rPr>
              <a:t>Get BPC #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3000" dirty="0">
                <a:latin typeface="+mn-lt"/>
              </a:rPr>
              <a:t>Identify your “block”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3000" dirty="0">
                <a:latin typeface="+mn-lt"/>
              </a:rPr>
              <a:t> Verify communication  </a:t>
            </a:r>
          </a:p>
          <a:p>
            <a:r>
              <a:rPr lang="en-US" sz="3000" dirty="0">
                <a:latin typeface="+mn-lt"/>
              </a:rPr>
              <a:t>     channels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3000" dirty="0" err="1">
                <a:latin typeface="+mn-lt"/>
              </a:rPr>
              <a:t>Etc</a:t>
            </a:r>
            <a:endParaRPr lang="en-US" sz="3000" dirty="0">
              <a:latin typeface="+mn-lt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1143000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MEET YOUR NPC</a:t>
            </a:r>
          </a:p>
        </p:txBody>
      </p:sp>
    </p:spTree>
    <p:extLst>
      <p:ext uri="{BB962C8B-B14F-4D97-AF65-F5344CB8AC3E}">
        <p14:creationId xmlns:p14="http://schemas.microsoft.com/office/powerpoint/2010/main" val="29255984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7FB8B8-29F0-41D8-8553-DFBEC14B776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95250"/>
            <a:ext cx="8229600" cy="438150"/>
          </a:xfrm>
          <a:noFill/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Palo Alto NPCs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85800"/>
            <a:ext cx="7696200" cy="632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76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7FB8B8-29F0-41D8-8553-DFBEC14B776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24" y="819476"/>
            <a:ext cx="7780952" cy="52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945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1143000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BPC &amp; NPC Training</a:t>
            </a:r>
            <a:b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</a:b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Core Modules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47800"/>
            <a:ext cx="8686800" cy="5257800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en-US" sz="2400" dirty="0">
                <a:cs typeface="Arial" charset="0"/>
              </a:rPr>
              <a:t>Total 3 hours for BPC Certification training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sz="2400" dirty="0">
                <a:cs typeface="Arial" charset="0"/>
              </a:rPr>
              <a:t>Neighborhood Organization 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sz="2400" dirty="0">
                <a:cs typeface="Arial" charset="0"/>
              </a:rPr>
              <a:t>Communications - Radio I01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sz="2400" dirty="0">
                <a:cs typeface="Arial" charset="0"/>
              </a:rPr>
              <a:t>Damage Assessment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400" dirty="0">
                <a:cs typeface="Arial" charset="0"/>
              </a:rPr>
              <a:t>NPC Training, in addition to BPC Certification training: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sz="2400" dirty="0">
                <a:cs typeface="Arial" charset="0"/>
              </a:rPr>
              <a:t>Installation of MURS radio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sz="2400" dirty="0">
                <a:cs typeface="Arial" charset="0"/>
              </a:rPr>
              <a:t>Radio 102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sz="2400" dirty="0">
                <a:cs typeface="Arial" charset="0"/>
              </a:rPr>
              <a:t>ICS online courses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400" dirty="0">
                <a:cs typeface="Arial" charset="0"/>
              </a:rPr>
              <a:t>Other Optional Training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sz="2400" dirty="0">
                <a:cs typeface="Arial" charset="0"/>
              </a:rPr>
              <a:t>Radio 102, 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sz="2400" dirty="0">
                <a:cs typeface="Arial" charset="0"/>
              </a:rPr>
              <a:t>Crime Safety 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sz="2400" dirty="0">
                <a:cs typeface="Arial" charset="0"/>
              </a:rPr>
              <a:t>First Aid/CPR</a:t>
            </a:r>
          </a:p>
          <a:p>
            <a:pPr lvl="1" eaLnBrk="1" hangingPunct="1">
              <a:buFont typeface="Wingdings" pitchFamily="2" charset="2"/>
              <a:buChar char="§"/>
            </a:pPr>
            <a:endParaRPr lang="en-US" sz="2400" dirty="0">
              <a:cs typeface="Arial" charset="0"/>
            </a:endParaRPr>
          </a:p>
          <a:p>
            <a:pPr marL="0" indent="0" eaLnBrk="1" hangingPunct="1">
              <a:buNone/>
            </a:pPr>
            <a:endParaRPr lang="en-US" dirty="0">
              <a:latin typeface="Comic Sans MS" pitchFamily="66" charset="0"/>
            </a:endParaRPr>
          </a:p>
          <a:p>
            <a:pPr eaLnBrk="1" hangingPunct="1"/>
            <a:endParaRPr lang="en-US" sz="4000" dirty="0">
              <a:latin typeface="Comic Sans MS" pitchFamily="66" charset="0"/>
            </a:endParaRPr>
          </a:p>
        </p:txBody>
      </p:sp>
      <p:sp>
        <p:nvSpPr>
          <p:cNvPr id="10244" name="Slide Number Placeholder 1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9C7714AB-C510-4D99-81AB-994177CBF5D7}" type="slidenum">
              <a:rPr lang="en-US" sz="1400" smtClean="0"/>
              <a:pPr eaLnBrk="1" hangingPunct="1">
                <a:defRPr/>
              </a:pPr>
              <a:t>26</a:t>
            </a:fld>
            <a:endParaRPr lang="en-US" sz="14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915400" cy="1371600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GET INVOLVED</a:t>
            </a:r>
            <a:br>
              <a:rPr lang="en-US" sz="4000" b="1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en-US" sz="4000" b="1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Descrptions</a:t>
            </a:r>
            <a:r>
              <a:rPr lang="en-US" sz="40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, SOP, </a:t>
            </a:r>
            <a:r>
              <a:rPr lang="en-US" sz="4000" b="1" dirty="0">
                <a:solidFill>
                  <a:schemeClr val="bg1"/>
                </a:solidFill>
                <a:cs typeface="Arial" pitchFamily="34" charset="0"/>
              </a:rPr>
              <a:t>Class Calendar, Maps</a:t>
            </a:r>
            <a:endParaRPr lang="en-US" sz="40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8763000" cy="4419600"/>
          </a:xfrm>
          <a:noFill/>
          <a:ln w="28575">
            <a:noFill/>
          </a:ln>
        </p:spPr>
        <p:txBody>
          <a:bodyPr/>
          <a:lstStyle/>
          <a:p>
            <a:pPr marL="0" indent="0" algn="ctr">
              <a:buNone/>
            </a:pPr>
            <a:endParaRPr lang="en-US" sz="3200" b="1" dirty="0">
              <a:hlinkClick r:id="rId2"/>
            </a:endParaRPr>
          </a:p>
          <a:p>
            <a:pPr marL="0" indent="0" algn="ctr">
              <a:buNone/>
            </a:pPr>
            <a:endParaRPr lang="en-US" sz="3200" b="1" dirty="0">
              <a:hlinkClick r:id="rId2"/>
            </a:endParaRPr>
          </a:p>
          <a:p>
            <a:pPr marL="0" indent="0" algn="ctr">
              <a:buNone/>
            </a:pPr>
            <a:r>
              <a:rPr lang="en-US" sz="3000" u="sng" dirty="0"/>
              <a:t>http://www.cityofpaloalto.org/services/public_safety/get_involved/default.asp</a:t>
            </a:r>
          </a:p>
          <a:p>
            <a:pPr marL="0" indent="0" algn="ctr">
              <a:buNone/>
            </a:pPr>
            <a:endParaRPr lang="en-US" sz="3200" u="sng" dirty="0"/>
          </a:p>
          <a:p>
            <a:pPr marL="0" indent="0" algn="ctr">
              <a:buNone/>
            </a:pPr>
            <a:r>
              <a:rPr lang="en-US" sz="3200" u="sng" dirty="0"/>
              <a:t>http: www.cityofpaloalto.org/emergencyvolunteers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9EBE24-9F73-42CF-A5D2-DEACF6AF69C0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7400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6FAEF7-4C9A-4570-87FC-5A7B814E018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4" name="Down Arrow Callout 3"/>
          <p:cNvSpPr/>
          <p:nvPr/>
        </p:nvSpPr>
        <p:spPr>
          <a:xfrm>
            <a:off x="7315200" y="4953000"/>
            <a:ext cx="1066800" cy="1295400"/>
          </a:xfrm>
          <a:prstGeom prst="downArrow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Scroll</a:t>
            </a:r>
          </a:p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Down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8575"/>
            <a:ext cx="5315377" cy="660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68819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AE8223-15CF-42B4-8AF4-287AE78AA7B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05791"/>
            <a:ext cx="5544686" cy="652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70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36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5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91600" cy="762000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pPr eaLnBrk="1" hangingPunct="1">
              <a:tabLst>
                <a:tab pos="1597025" algn="l"/>
              </a:tabLst>
              <a:defRPr/>
            </a:pPr>
            <a:r>
              <a:rPr lang="en-US" sz="4000" b="1" dirty="0">
                <a:solidFill>
                  <a:schemeClr val="bg1"/>
                </a:solidFill>
                <a:cs typeface="Arial" pitchFamily="34" charset="0"/>
              </a:rPr>
              <a:t>The Palo Alto Problem</a:t>
            </a:r>
          </a:p>
        </p:txBody>
      </p:sp>
      <p:sp>
        <p:nvSpPr>
          <p:cNvPr id="4100" name="Rectangle 6"/>
          <p:cNvSpPr>
            <a:spLocks noGrp="1" noChangeArrowheads="1"/>
          </p:cNvSpPr>
          <p:nvPr>
            <p:ph idx="1"/>
          </p:nvPr>
        </p:nvSpPr>
        <p:spPr>
          <a:xfrm>
            <a:off x="304800" y="3505200"/>
            <a:ext cx="8534400" cy="3200400"/>
          </a:xfrm>
        </p:spPr>
        <p:txBody>
          <a:bodyPr/>
          <a:lstStyle/>
          <a:p>
            <a:pPr eaLnBrk="1" hangingPunct="1"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en-US" sz="2000" dirty="0">
                <a:cs typeface="Arial" pitchFamily="34" charset="0"/>
              </a:rPr>
              <a:t>The daytime population in Palo Alto is well over 70,000.  Add another 35,000 for normal Stanford campus population – can be up to an additional 100,000 during Stanford Football + holiday shopping season.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en-US" sz="2000" dirty="0">
                <a:cs typeface="Arial" pitchFamily="34" charset="0"/>
              </a:rPr>
              <a:t>61,200 PA residents in 27,000 single and multi-family dwellings in 30 neighborhoods over 26 square miles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en-US" sz="2000" dirty="0">
                <a:cs typeface="Arial" pitchFamily="34" charset="0"/>
              </a:rPr>
              <a:t>There are roughly 6,000 business with 100,000+ employees.  Some are (should be) disaster resources. </a:t>
            </a:r>
            <a:r>
              <a:rPr lang="en-US" sz="2000" b="1" dirty="0">
                <a:cs typeface="Arial" pitchFamily="34" charset="0"/>
              </a:rPr>
              <a:t> </a:t>
            </a:r>
          </a:p>
          <a:p>
            <a:pPr marL="0" indent="0" algn="ctr" eaLnBrk="1" hangingPunct="1">
              <a:spcBef>
                <a:spcPts val="600"/>
              </a:spcBef>
              <a:buFontTx/>
              <a:buNone/>
              <a:defRPr/>
            </a:pPr>
            <a:r>
              <a:rPr lang="en-US" sz="2000" b="1" dirty="0">
                <a:solidFill>
                  <a:srgbClr val="C00000"/>
                </a:solidFill>
                <a:cs typeface="Arial" pitchFamily="34" charset="0"/>
              </a:rPr>
              <a:t>How many Police Officers on duty now?</a:t>
            </a:r>
          </a:p>
        </p:txBody>
      </p:sp>
      <p:sp>
        <p:nvSpPr>
          <p:cNvPr id="4101" name="Slide Number Placeholder 1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ADC4B5AD-070A-468B-A70E-A3AEBA469D43}" type="slidenum">
              <a:rPr lang="en-US" sz="1400" smtClean="0"/>
              <a:pPr eaLnBrk="1" hangingPunct="1">
                <a:defRPr/>
              </a:pPr>
              <a:t>3</a:t>
            </a:fld>
            <a:endParaRPr lang="en-US" sz="1400"/>
          </a:p>
        </p:txBody>
      </p:sp>
    </p:spTree>
  </p:cSld>
  <p:clrMapOvr>
    <a:masterClrMapping/>
  </p:clrMapOvr>
  <p:transition advClick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04800"/>
            <a:ext cx="8991600" cy="868363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pPr eaLnBrk="1" hangingPunct="1">
              <a:tabLst>
                <a:tab pos="508000" algn="l"/>
              </a:tabLst>
              <a:defRPr/>
            </a:pPr>
            <a:r>
              <a:rPr lang="en-US" sz="4000" b="1" dirty="0">
                <a:solidFill>
                  <a:schemeClr val="bg1"/>
                </a:solidFill>
                <a:cs typeface="Arial" pitchFamily="34" charset="0"/>
              </a:rPr>
              <a:t>Compare BPC &amp; CERT </a:t>
            </a:r>
            <a:r>
              <a:rPr lang="en-US" sz="4000" dirty="0">
                <a:solidFill>
                  <a:schemeClr val="bg1"/>
                </a:solidFill>
                <a:cs typeface="Arial" pitchFamily="34" charset="0"/>
              </a:rPr>
              <a:t> </a:t>
            </a:r>
          </a:p>
        </p:txBody>
      </p:sp>
      <p:sp>
        <p:nvSpPr>
          <p:cNvPr id="11268" name="Slide Number Placeholder 2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1C543AB9-8BB3-46A3-9DEC-E150FFE2BF7C}" type="slidenum">
              <a:rPr lang="en-US" sz="1400" smtClean="0"/>
              <a:pPr eaLnBrk="1" hangingPunct="1">
                <a:defRPr/>
              </a:pPr>
              <a:t>30</a:t>
            </a:fld>
            <a:endParaRPr lang="en-US" sz="1400"/>
          </a:p>
        </p:txBody>
      </p:sp>
      <p:sp>
        <p:nvSpPr>
          <p:cNvPr id="12291" name="TextBox 44"/>
          <p:cNvSpPr txBox="1">
            <a:spLocks noChangeArrowheads="1"/>
          </p:cNvSpPr>
          <p:nvPr/>
        </p:nvSpPr>
        <p:spPr bwMode="auto">
          <a:xfrm>
            <a:off x="239713" y="1447800"/>
            <a:ext cx="8763000" cy="441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800" b="1" dirty="0">
                <a:latin typeface="+mn-lt"/>
              </a:rPr>
              <a:t>Palo Alto CERTs:  </a:t>
            </a:r>
          </a:p>
          <a:p>
            <a:pPr lvl="1" eaLnBrk="1" hangingPunct="1"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>
                <a:latin typeface="+mn-lt"/>
              </a:rPr>
              <a:t>Palo Alto’s Community Emergency Response Team (CERT)</a:t>
            </a:r>
          </a:p>
          <a:p>
            <a:pPr lvl="1" eaLnBrk="1" hangingPunct="1"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>
                <a:latin typeface="+mn-lt"/>
              </a:rPr>
              <a:t>CERTs are OES volunteers</a:t>
            </a:r>
          </a:p>
          <a:p>
            <a:pPr lvl="1" eaLnBrk="1" hangingPunct="1"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>
                <a:latin typeface="+mn-lt"/>
              </a:rPr>
              <a:t>20 hours of training in light search and rescue, etc.</a:t>
            </a:r>
          </a:p>
          <a:p>
            <a:pPr lvl="1" eaLnBrk="1" hangingPunct="1"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>
                <a:latin typeface="+mn-lt"/>
              </a:rPr>
              <a:t>Neighborhood CERTs &amp; Citywide CERTs</a:t>
            </a:r>
            <a:endParaRPr lang="en-US" i="1" dirty="0">
              <a:latin typeface="+mn-lt"/>
            </a:endParaRPr>
          </a:p>
          <a:p>
            <a:pPr eaLnBrk="1" hangingPunct="1"/>
            <a:endParaRPr lang="en-US" sz="2200" dirty="0">
              <a:latin typeface="Arial" charset="0"/>
            </a:endParaRPr>
          </a:p>
          <a:p>
            <a:pPr eaLnBrk="1" hangingPunct="1"/>
            <a:r>
              <a:rPr lang="en-US" sz="2800" b="1" dirty="0">
                <a:latin typeface="+mn-lt"/>
              </a:rPr>
              <a:t>Block Preparedness Coordinators (BPC)s:</a:t>
            </a:r>
          </a:p>
          <a:p>
            <a:pPr lvl="1" eaLnBrk="1" hangingPunct="1"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>
                <a:latin typeface="+mn-lt"/>
              </a:rPr>
              <a:t>Community volunteers</a:t>
            </a:r>
          </a:p>
          <a:p>
            <a:pPr lvl="1" eaLnBrk="1" hangingPunct="1"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>
                <a:latin typeface="+mn-lt"/>
              </a:rPr>
              <a:t>Receive 3-4 hours of training from PAN and Police Department</a:t>
            </a:r>
          </a:p>
          <a:p>
            <a:pPr lvl="1" eaLnBrk="1" hangingPunct="1">
              <a:spcBef>
                <a:spcPts val="600"/>
              </a:spcBef>
              <a:buFont typeface="Wingdings" pitchFamily="2" charset="2"/>
              <a:buChar char="§"/>
            </a:pPr>
            <a:r>
              <a:rPr lang="en-US" i="1" dirty="0">
                <a:latin typeface="+mn-lt"/>
              </a:rPr>
              <a:t>Stay in their neighborhoods on their block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90" name="Slide Number Placeholder 1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C56DCD33-9F45-4029-8309-44EF343108ED}" type="slidenum">
              <a:rPr lang="en-US" sz="1400" smtClean="0"/>
              <a:pPr eaLnBrk="1" hangingPunct="1">
                <a:defRPr/>
              </a:pPr>
              <a:t>31</a:t>
            </a:fld>
            <a:endParaRPr lang="en-US" sz="1400"/>
          </a:p>
        </p:txBody>
      </p:sp>
      <p:sp>
        <p:nvSpPr>
          <p:cNvPr id="29698" name="Content Placeholder 1"/>
          <p:cNvSpPr>
            <a:spLocks noGrp="1"/>
          </p:cNvSpPr>
          <p:nvPr>
            <p:ph idx="4294967295"/>
          </p:nvPr>
        </p:nvSpPr>
        <p:spPr>
          <a:xfrm>
            <a:off x="0" y="152400"/>
            <a:ext cx="8991600" cy="762000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n-US" sz="36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Communications Links</a:t>
            </a:r>
            <a:endParaRPr lang="en-US" sz="36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4648200" y="3190875"/>
            <a:ext cx="3657600" cy="6477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2200" dirty="0">
                <a:latin typeface="+mn-lt"/>
                <a:cs typeface="+mn-cs"/>
              </a:rPr>
              <a:t>Citywide CERT Field Teams</a:t>
            </a:r>
          </a:p>
        </p:txBody>
      </p:sp>
      <p:sp>
        <p:nvSpPr>
          <p:cNvPr id="8197" name="Text Box 8"/>
          <p:cNvSpPr txBox="1">
            <a:spLocks noChangeArrowheads="1"/>
          </p:cNvSpPr>
          <p:nvPr/>
        </p:nvSpPr>
        <p:spPr bwMode="auto">
          <a:xfrm>
            <a:off x="838200" y="4267200"/>
            <a:ext cx="7467600" cy="6477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2200" dirty="0">
                <a:latin typeface="+mn-lt"/>
                <a:cs typeface="+mn-cs"/>
              </a:rPr>
              <a:t>Neighborhood Preparedness Coordinator</a:t>
            </a:r>
          </a:p>
        </p:txBody>
      </p:sp>
      <p:sp>
        <p:nvSpPr>
          <p:cNvPr id="8198" name="Text Box 9"/>
          <p:cNvSpPr txBox="1">
            <a:spLocks noChangeArrowheads="1"/>
          </p:cNvSpPr>
          <p:nvPr/>
        </p:nvSpPr>
        <p:spPr bwMode="auto">
          <a:xfrm>
            <a:off x="76200" y="5715000"/>
            <a:ext cx="4419600" cy="6477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2200" dirty="0">
                <a:latin typeface="+mn-lt"/>
                <a:cs typeface="+mn-cs"/>
              </a:rPr>
              <a:t>Block Preparedness Coordinators</a:t>
            </a:r>
          </a:p>
        </p:txBody>
      </p:sp>
      <p:sp>
        <p:nvSpPr>
          <p:cNvPr id="8199" name="Line 11"/>
          <p:cNvSpPr>
            <a:spLocks noChangeShapeType="1"/>
          </p:cNvSpPr>
          <p:nvPr/>
        </p:nvSpPr>
        <p:spPr bwMode="auto">
          <a:xfrm>
            <a:off x="2133600" y="4953000"/>
            <a:ext cx="0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200" name="Text Box 7"/>
          <p:cNvSpPr txBox="1">
            <a:spLocks noChangeArrowheads="1"/>
          </p:cNvSpPr>
          <p:nvPr/>
        </p:nvSpPr>
        <p:spPr bwMode="auto">
          <a:xfrm>
            <a:off x="838200" y="990600"/>
            <a:ext cx="7315200" cy="838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2200" dirty="0">
                <a:latin typeface="+mn-lt"/>
                <a:cs typeface="+mn-cs"/>
              </a:rPr>
              <a:t>Palo Alto City</a:t>
            </a:r>
          </a:p>
          <a:p>
            <a:pPr algn="ctr" eaLnBrk="0" hangingPunct="0">
              <a:defRPr/>
            </a:pPr>
            <a:r>
              <a:rPr lang="en-US" sz="2200" dirty="0">
                <a:latin typeface="+mn-lt"/>
                <a:cs typeface="+mn-cs"/>
              </a:rPr>
              <a:t>(Mobile) Emergency Operations Center ((M)EOC)</a:t>
            </a:r>
          </a:p>
        </p:txBody>
      </p:sp>
      <p:sp>
        <p:nvSpPr>
          <p:cNvPr id="8201" name="Line 11"/>
          <p:cNvSpPr>
            <a:spLocks noChangeShapeType="1"/>
          </p:cNvSpPr>
          <p:nvPr/>
        </p:nvSpPr>
        <p:spPr bwMode="auto">
          <a:xfrm>
            <a:off x="1676400" y="2424113"/>
            <a:ext cx="0" cy="18430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202" name="Line 11"/>
          <p:cNvSpPr>
            <a:spLocks noChangeShapeType="1"/>
          </p:cNvSpPr>
          <p:nvPr/>
        </p:nvSpPr>
        <p:spPr bwMode="auto">
          <a:xfrm>
            <a:off x="4832350" y="2424113"/>
            <a:ext cx="0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4648200" y="35052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204" name="TextBox 15"/>
          <p:cNvSpPr txBox="1">
            <a:spLocks noChangeArrowheads="1"/>
          </p:cNvSpPr>
          <p:nvPr/>
        </p:nvSpPr>
        <p:spPr bwMode="auto">
          <a:xfrm>
            <a:off x="5075238" y="2516188"/>
            <a:ext cx="15621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latin typeface="+mn-lt"/>
                <a:cs typeface="+mn-cs"/>
              </a:rPr>
              <a:t>Ham Radio</a:t>
            </a:r>
          </a:p>
        </p:txBody>
      </p:sp>
      <p:sp>
        <p:nvSpPr>
          <p:cNvPr id="8205" name="TextBox 16"/>
          <p:cNvSpPr txBox="1">
            <a:spLocks noChangeArrowheads="1"/>
          </p:cNvSpPr>
          <p:nvPr/>
        </p:nvSpPr>
        <p:spPr bwMode="auto">
          <a:xfrm>
            <a:off x="1676400" y="3668713"/>
            <a:ext cx="1531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latin typeface="+mn-lt"/>
                <a:cs typeface="+mn-cs"/>
              </a:rPr>
              <a:t>MURS Radio</a:t>
            </a:r>
          </a:p>
        </p:txBody>
      </p:sp>
      <p:sp>
        <p:nvSpPr>
          <p:cNvPr id="8206" name="TextBox 17"/>
          <p:cNvSpPr txBox="1">
            <a:spLocks noChangeArrowheads="1"/>
          </p:cNvSpPr>
          <p:nvPr/>
        </p:nvSpPr>
        <p:spPr bwMode="auto">
          <a:xfrm>
            <a:off x="2286000" y="5105400"/>
            <a:ext cx="22875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latin typeface="+mn-lt"/>
                <a:cs typeface="+mn-cs"/>
              </a:rPr>
              <a:t>FRS/GMRS Radio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4772025" y="5715000"/>
            <a:ext cx="3533775" cy="6477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2200" dirty="0">
                <a:latin typeface="+mn-lt"/>
                <a:cs typeface="+mn-cs"/>
              </a:rPr>
              <a:t>Neighborhood CERTs</a:t>
            </a:r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>
            <a:off x="6037263" y="4954588"/>
            <a:ext cx="0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TextBox 17"/>
          <p:cNvSpPr txBox="1">
            <a:spLocks noChangeArrowheads="1"/>
          </p:cNvSpPr>
          <p:nvPr/>
        </p:nvSpPr>
        <p:spPr bwMode="auto">
          <a:xfrm>
            <a:off x="6018213" y="5105400"/>
            <a:ext cx="22875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latin typeface="+mn-lt"/>
                <a:cs typeface="+mn-cs"/>
              </a:rPr>
              <a:t>FRS/GMRS Radio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838200" y="1828800"/>
            <a:ext cx="7315200" cy="571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2200" dirty="0">
                <a:latin typeface="+mn-lt"/>
                <a:cs typeface="+mn-cs"/>
              </a:rPr>
              <a:t>ESV DOC </a:t>
            </a:r>
            <a:r>
              <a:rPr lang="en-US" sz="2000" dirty="0">
                <a:latin typeface="+mn-lt"/>
                <a:cs typeface="+mn-cs"/>
              </a:rPr>
              <a:t>(if not established, NPCs, etc. go direct to EOC)</a:t>
            </a:r>
            <a:endParaRPr lang="en-US" sz="2200" dirty="0"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1143000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en-US" sz="4000" b="1" dirty="0">
                <a:solidFill>
                  <a:schemeClr val="bg1"/>
                </a:solidFill>
                <a:cs typeface="Arial" pitchFamily="34" charset="0"/>
              </a:rPr>
              <a:t>GOAL</a:t>
            </a:r>
          </a:p>
        </p:txBody>
      </p:sp>
      <p:sp>
        <p:nvSpPr>
          <p:cNvPr id="15363" name="Rectangle 5"/>
          <p:cNvSpPr>
            <a:spLocks noGrp="1" noChangeArrowheads="1"/>
          </p:cNvSpPr>
          <p:nvPr>
            <p:ph idx="1"/>
          </p:nvPr>
        </p:nvSpPr>
        <p:spPr>
          <a:xfrm>
            <a:off x="685800" y="1828800"/>
            <a:ext cx="8001000" cy="43434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3600" dirty="0">
                <a:cs typeface="Arial" charset="0"/>
              </a:rPr>
              <a:t>Role for anyone who wants to participate</a:t>
            </a:r>
          </a:p>
          <a:p>
            <a:pPr>
              <a:buFont typeface="Wingdings" pitchFamily="2" charset="2"/>
              <a:buChar char="§"/>
            </a:pPr>
            <a:endParaRPr lang="en-US" sz="3600" dirty="0">
              <a:cs typeface="Arial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3600" dirty="0">
                <a:cs typeface="Arial" charset="0"/>
              </a:rPr>
              <a:t>Identify points of support in the community </a:t>
            </a:r>
          </a:p>
          <a:p>
            <a:pPr>
              <a:buFont typeface="Wingdings" pitchFamily="2" charset="2"/>
              <a:buChar char="§"/>
            </a:pPr>
            <a:endParaRPr lang="en-US" sz="3600" dirty="0">
              <a:cs typeface="Arial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3600" dirty="0">
                <a:cs typeface="Arial" charset="0"/>
              </a:rPr>
              <a:t>Train – sooner rather than later</a:t>
            </a:r>
          </a:p>
        </p:txBody>
      </p:sp>
      <p:sp>
        <p:nvSpPr>
          <p:cNvPr id="13316" name="Slide Number Placeholder 1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71283AE0-DDED-4F73-A720-8D8081CF816A}" type="slidenum">
              <a:rPr lang="en-US" sz="1400" smtClean="0"/>
              <a:pPr eaLnBrk="1" hangingPunct="1">
                <a:defRPr/>
              </a:pPr>
              <a:t>32</a:t>
            </a:fld>
            <a:endParaRPr lang="en-US" sz="14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/>
              <a:t>The BPC Program is about neighborhood awareness and readiness, neighbors helping neighbors, more importantly, your safety as a BPC and doing the greatest good for the greatest number.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/>
              <a:t>On behalf of the PAN E-Prep Committee, we want to express our sincere gratitude for your support and contribution to our neighborhood.  You are the neighbors who are helping neighbors.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7FB8B8-29F0-41D8-8553-DFBEC14B7760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76200" y="152400"/>
            <a:ext cx="8991600" cy="8382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en-US" sz="4000" b="1" kern="0" dirty="0">
                <a:solidFill>
                  <a:schemeClr val="bg1"/>
                </a:solidFill>
                <a:cs typeface="Arial" pitchFamily="34" charset="0"/>
              </a:rPr>
              <a:t>IN CONCLUSION</a:t>
            </a:r>
          </a:p>
        </p:txBody>
      </p:sp>
    </p:spTree>
    <p:extLst>
      <p:ext uri="{BB962C8B-B14F-4D97-AF65-F5344CB8AC3E}">
        <p14:creationId xmlns:p14="http://schemas.microsoft.com/office/powerpoint/2010/main" val="33474281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91600" cy="838200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cs typeface="Arial" pitchFamily="34" charset="0"/>
              </a:rPr>
              <a:t>Join us, don’t be on your own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71600"/>
            <a:ext cx="7772400" cy="51054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7FB8B8-29F0-41D8-8553-DFBEC14B776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59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019425"/>
            <a:ext cx="1714500" cy="1781175"/>
          </a:xfrm>
          <a:prstGeom prst="rect">
            <a:avLst/>
          </a:prstGeom>
        </p:spPr>
      </p:pic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838200"/>
          </a:xfrm>
          <a:solidFill>
            <a:schemeClr val="accent2">
              <a:lumMod val="75000"/>
            </a:schemeClr>
          </a:solidFill>
        </p:spPr>
        <p:txBody>
          <a:bodyPr anchorCtr="1"/>
          <a:lstStyle/>
          <a:p>
            <a:pPr eaLnBrk="1" hangingPunct="1">
              <a:defRPr/>
            </a:pPr>
            <a:r>
              <a:rPr lang="en-US" sz="4000" b="1" dirty="0">
                <a:solidFill>
                  <a:schemeClr val="bg1"/>
                </a:solidFill>
                <a:cs typeface="Arial" pitchFamily="34" charset="0"/>
              </a:rPr>
              <a:t>City Response Staffing</a:t>
            </a:r>
          </a:p>
        </p:txBody>
      </p:sp>
      <p:sp>
        <p:nvSpPr>
          <p:cNvPr id="5123" name="Rectangle 5"/>
          <p:cNvSpPr>
            <a:spLocks noGrp="1" noChangeArrowheads="1"/>
          </p:cNvSpPr>
          <p:nvPr>
            <p:ph idx="1"/>
          </p:nvPr>
        </p:nvSpPr>
        <p:spPr>
          <a:xfrm>
            <a:off x="609600" y="1143000"/>
            <a:ext cx="815340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2400" dirty="0">
                <a:cs typeface="Arial" pitchFamily="34" charset="0"/>
              </a:rPr>
              <a:t>There are only 24 firefighters on duty on any given day.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en-US" sz="2400" dirty="0">
                <a:cs typeface="Arial" pitchFamily="34" charset="0"/>
              </a:rPr>
              <a:t>     (It takes approx. 15 -20 firefighters to respond safely to one     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en-US" sz="2400" dirty="0">
                <a:cs typeface="Arial" pitchFamily="34" charset="0"/>
              </a:rPr>
              <a:t>     full-structure incident.)</a:t>
            </a:r>
          </a:p>
          <a:p>
            <a:pPr marL="0" indent="0" eaLnBrk="1" hangingPunct="1">
              <a:lnSpc>
                <a:spcPct val="80000"/>
              </a:lnSpc>
              <a:spcBef>
                <a:spcPts val="0"/>
              </a:spcBef>
              <a:buFontTx/>
              <a:buNone/>
              <a:defRPr/>
            </a:pPr>
            <a:endParaRPr lang="en-US" sz="800" dirty="0"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2400" dirty="0">
                <a:cs typeface="Arial" pitchFamily="34" charset="0"/>
              </a:rPr>
              <a:t>There could be as few as 8 police officers on patrol duty.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cs typeface="Arial" pitchFamily="34" charset="0"/>
            </a:endParaRPr>
          </a:p>
          <a:p>
            <a:pPr marL="1371600" lvl="3" indent="0"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solidFill>
                <a:srgbClr val="FF0000"/>
              </a:solidFill>
              <a:cs typeface="Arial" pitchFamily="34" charset="0"/>
            </a:endParaRPr>
          </a:p>
          <a:p>
            <a:pPr marL="1371600" lvl="3" indent="0"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>
                <a:solidFill>
                  <a:srgbClr val="FF0000"/>
                </a:solidFill>
                <a:cs typeface="Arial" pitchFamily="34" charset="0"/>
              </a:rPr>
              <a:t>Daily Calls (911) for Incidents:</a:t>
            </a:r>
          </a:p>
          <a:p>
            <a:pPr lvl="3" eaLnBrk="1" hangingPunct="1">
              <a:lnSpc>
                <a:spcPct val="80000"/>
              </a:lnSpc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rgbClr val="FF0000"/>
                </a:solidFill>
                <a:cs typeface="Arial" pitchFamily="34" charset="0"/>
              </a:rPr>
              <a:t>Police Dept. -  170</a:t>
            </a:r>
          </a:p>
          <a:p>
            <a:pPr lvl="3" eaLnBrk="1" hangingPunct="1">
              <a:lnSpc>
                <a:spcPct val="80000"/>
              </a:lnSpc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rgbClr val="FF0000"/>
                </a:solidFill>
                <a:cs typeface="Arial" pitchFamily="34" charset="0"/>
              </a:rPr>
              <a:t>Fire Dept. - 20 (primarily EMS medical)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§"/>
              <a:defRPr/>
            </a:pPr>
            <a:r>
              <a:rPr lang="en-US" sz="2400" dirty="0">
                <a:cs typeface="Arial" pitchFamily="34" charset="0"/>
              </a:rPr>
              <a:t>There are 40 Utilities operational personnel for Electrical Operations and 30 in Water, Gas, and Wastewater.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sz="800" dirty="0"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§"/>
              <a:defRPr/>
            </a:pPr>
            <a:r>
              <a:rPr lang="en-US" sz="2400" dirty="0">
                <a:cs typeface="Arial" pitchFamily="34" charset="0"/>
              </a:rPr>
              <a:t>There are 40 Public Works operational personnel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endParaRPr lang="en-US" sz="2000" dirty="0">
              <a:solidFill>
                <a:srgbClr val="FFCC00"/>
              </a:solidFill>
              <a:latin typeface="Comic Sans MS" pitchFamily="66" charset="0"/>
            </a:endParaRPr>
          </a:p>
        </p:txBody>
      </p:sp>
      <p:sp>
        <p:nvSpPr>
          <p:cNvPr id="5124" name="Slide Number Placeholder 1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D47ECE42-511F-4616-992F-D87C27D059A4}" type="slidenum">
              <a:rPr lang="en-US" sz="1400" smtClean="0"/>
              <a:pPr eaLnBrk="1" hangingPunct="1">
                <a:defRPr/>
              </a:pPr>
              <a:t>4</a:t>
            </a:fld>
            <a:endParaRPr lang="en-US" sz="1400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09912"/>
            <a:ext cx="1582538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491" y="2552870"/>
            <a:ext cx="4724400" cy="4267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7FB8B8-29F0-41D8-8553-DFBEC14B776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43" y="1748642"/>
            <a:ext cx="4472710" cy="51093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511" y="-147283"/>
            <a:ext cx="3985490" cy="28296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4" y="1"/>
            <a:ext cx="2192976" cy="2748232"/>
          </a:xfrm>
          <a:prstGeom prst="rect">
            <a:avLst/>
          </a:prstGeom>
        </p:spPr>
      </p:pic>
      <p:pic>
        <p:nvPicPr>
          <p:cNvPr id="1026" name="Picture 2" descr="C:\Users\Annette\Documents\My Documents\Emergency Prep\Images\Picture re PAN EP 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8" y="11875"/>
            <a:ext cx="1975493" cy="174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409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Slide Number Placeholder 1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F576966C-2DEF-47DD-984B-C09F3E57729D}" type="slidenum">
              <a:rPr lang="en-US" sz="1400" smtClean="0"/>
              <a:pPr eaLnBrk="1" hangingPunct="1">
                <a:defRPr/>
              </a:pPr>
              <a:t>6</a:t>
            </a:fld>
            <a:endParaRPr lang="en-US" sz="1400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8991600" cy="914400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chemeClr val="bg1"/>
                </a:solidFill>
                <a:cs typeface="Arial" pitchFamily="34" charset="0"/>
              </a:rPr>
              <a:t>Core Goals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19200"/>
            <a:ext cx="8763000" cy="1828800"/>
          </a:xfrm>
        </p:spPr>
        <p:txBody>
          <a:bodyPr/>
          <a:lstStyle/>
          <a:p>
            <a:pPr eaLnBrk="1" hangingPunct="1">
              <a:lnSpc>
                <a:spcPct val="70000"/>
              </a:lnSpc>
              <a:spcBef>
                <a:spcPts val="1800"/>
              </a:spcBef>
            </a:pPr>
            <a:r>
              <a:rPr lang="en-US" sz="2400" dirty="0">
                <a:cs typeface="Arial" charset="0"/>
              </a:rPr>
              <a:t>Residents and businesses (etc.) are resources, not victims</a:t>
            </a:r>
            <a:r>
              <a:rPr lang="en-US" sz="2400" b="1" i="1" dirty="0">
                <a:cs typeface="Arial" charset="0"/>
              </a:rPr>
              <a:t>.</a:t>
            </a:r>
          </a:p>
          <a:p>
            <a:pPr eaLnBrk="1" hangingPunct="1">
              <a:spcBef>
                <a:spcPts val="1800"/>
              </a:spcBef>
            </a:pPr>
            <a:r>
              <a:rPr lang="en-US" sz="2400" dirty="0">
                <a:cs typeface="Arial" charset="0"/>
              </a:rPr>
              <a:t>PEOPLE, not plans in a binder, are the key to response and recovery.  Must have COMMUNICATIONS to achieve.</a:t>
            </a:r>
          </a:p>
          <a:p>
            <a:pPr eaLnBrk="1" hangingPunct="1">
              <a:lnSpc>
                <a:spcPct val="70000"/>
              </a:lnSpc>
              <a:spcBef>
                <a:spcPts val="1800"/>
              </a:spcBef>
            </a:pPr>
            <a:r>
              <a:rPr lang="en-US" sz="2400" dirty="0">
                <a:solidFill>
                  <a:srgbClr val="FF0000"/>
                </a:solidFill>
                <a:cs typeface="Arial" charset="0"/>
              </a:rPr>
              <a:t>Community can provide information to City:</a:t>
            </a:r>
          </a:p>
        </p:txBody>
      </p:sp>
      <p:sp>
        <p:nvSpPr>
          <p:cNvPr id="6148" name="Rectangle 7"/>
          <p:cNvSpPr>
            <a:spLocks noChangeArrowheads="1"/>
          </p:cNvSpPr>
          <p:nvPr/>
        </p:nvSpPr>
        <p:spPr bwMode="auto">
          <a:xfrm>
            <a:off x="4762500" y="3073400"/>
            <a:ext cx="41910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Initial Damage Estimate</a:t>
            </a:r>
            <a:endParaRPr lang="en-US" sz="2800" b="1" i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Transportation Status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Incident Reporting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Resource Sharing</a:t>
            </a:r>
          </a:p>
        </p:txBody>
      </p:sp>
      <p:pic>
        <p:nvPicPr>
          <p:cNvPr id="614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01975"/>
            <a:ext cx="365760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Box 6"/>
          <p:cNvSpPr txBox="1">
            <a:spLocks noChangeArrowheads="1"/>
          </p:cNvSpPr>
          <p:nvPr/>
        </p:nvSpPr>
        <p:spPr bwMode="auto">
          <a:xfrm>
            <a:off x="1752600" y="5791200"/>
            <a:ext cx="5334000" cy="6461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3600" b="1" dirty="0">
                <a:solidFill>
                  <a:schemeClr val="bg1"/>
                </a:solidFill>
                <a:latin typeface="Arial" charset="0"/>
              </a:rPr>
              <a:t>“</a:t>
            </a:r>
            <a:r>
              <a:rPr lang="en-US" sz="3200" b="1" dirty="0">
                <a:solidFill>
                  <a:schemeClr val="bg1"/>
                </a:solidFill>
                <a:latin typeface="Arial" charset="0"/>
              </a:rPr>
              <a:t>Eyes and Ears” Function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cs typeface="Arial" pitchFamily="34" charset="0"/>
              </a:rPr>
              <a:t>THE BPC PROGRAM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819400"/>
            <a:ext cx="7772400" cy="1066800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DEFINED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9EBE24-9F73-42CF-A5D2-DEACF6AF69C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54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" y="76200"/>
            <a:ext cx="8915400" cy="1295400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chemeClr val="bg1"/>
                </a:solidFill>
                <a:cs typeface="Arial" pitchFamily="34" charset="0"/>
              </a:rPr>
              <a:t>Block Preparedness Coordinator</a:t>
            </a:r>
            <a:br>
              <a:rPr lang="en-US" sz="4000" b="1" dirty="0">
                <a:solidFill>
                  <a:schemeClr val="bg1"/>
                </a:solidFill>
                <a:cs typeface="Arial" pitchFamily="34" charset="0"/>
              </a:rPr>
            </a:br>
            <a:r>
              <a:rPr lang="en-US" sz="4000" b="1" dirty="0">
                <a:solidFill>
                  <a:schemeClr val="bg1"/>
                </a:solidFill>
                <a:cs typeface="Arial" pitchFamily="34" charset="0"/>
              </a:rPr>
              <a:t>Program</a:t>
            </a:r>
          </a:p>
        </p:txBody>
      </p:sp>
      <p:sp>
        <p:nvSpPr>
          <p:cNvPr id="7171" name="Content Placeholder 9"/>
          <p:cNvSpPr>
            <a:spLocks noGrp="1"/>
          </p:cNvSpPr>
          <p:nvPr>
            <p:ph idx="1"/>
          </p:nvPr>
        </p:nvSpPr>
        <p:spPr>
          <a:xfrm>
            <a:off x="533400" y="1676400"/>
            <a:ext cx="8305800" cy="3200400"/>
          </a:xfrm>
        </p:spPr>
        <p:txBody>
          <a:bodyPr/>
          <a:lstStyle/>
          <a:p>
            <a:pPr eaLnBrk="1" hangingPunct="1"/>
            <a:r>
              <a:rPr lang="en-US" sz="2800" dirty="0">
                <a:cs typeface="Arial" charset="0"/>
              </a:rPr>
              <a:t>Partnership between Community and City</a:t>
            </a:r>
          </a:p>
          <a:p>
            <a:pPr eaLnBrk="1" hangingPunct="1"/>
            <a:r>
              <a:rPr lang="en-US" sz="2800" dirty="0">
                <a:cs typeface="Arial" charset="0"/>
              </a:rPr>
              <a:t>Establishes communications links to “blocks” (residences &amp; businesses)</a:t>
            </a:r>
          </a:p>
          <a:p>
            <a:pPr eaLnBrk="1" hangingPunct="1"/>
            <a:r>
              <a:rPr lang="en-US" sz="2800" dirty="0">
                <a:cs typeface="Arial" charset="0"/>
              </a:rPr>
              <a:t>Promotes resilient community / self-sufficiency</a:t>
            </a:r>
          </a:p>
          <a:p>
            <a:pPr eaLnBrk="1" hangingPunct="1"/>
            <a:r>
              <a:rPr lang="en-US" sz="2800" dirty="0">
                <a:cs typeface="Arial" charset="0"/>
              </a:rPr>
              <a:t>Ties non-governmental entities to the Incident Command System (ICS).</a:t>
            </a:r>
          </a:p>
        </p:txBody>
      </p:sp>
      <p:sp>
        <p:nvSpPr>
          <p:cNvPr id="6151" name="Slide Number Placeholder 1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43463728-90AD-434D-8FF5-0EC6CDF65AE3}" type="slidenum">
              <a:rPr lang="en-US" sz="1400" smtClean="0"/>
              <a:pPr eaLnBrk="1" hangingPunct="1">
                <a:defRPr/>
              </a:pPr>
              <a:t>8</a:t>
            </a:fld>
            <a:endParaRPr lang="en-US" sz="1400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666750" y="4953000"/>
            <a:ext cx="7772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i="1" dirty="0">
                <a:latin typeface="+mn-lt"/>
              </a:rPr>
              <a:t>Motto: “Changing the role of community members from victims to partners in disaster recovery.”</a:t>
            </a:r>
            <a:endParaRPr lang="en-US" sz="2800" b="1" dirty="0">
              <a:latin typeface="+mn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1143000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BLOCK PREPAREDNESS COORDINATOR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75" y="1295400"/>
            <a:ext cx="4792663" cy="465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1318" y="4853663"/>
            <a:ext cx="26693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+mn-lt"/>
              </a:rPr>
              <a:t>Information Sharing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" y="2050330"/>
            <a:ext cx="9252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+mn-lt"/>
              </a:rPr>
              <a:t>Crime</a:t>
            </a:r>
          </a:p>
        </p:txBody>
      </p:sp>
      <p:sp>
        <p:nvSpPr>
          <p:cNvPr id="6" name="Rectangle 5"/>
          <p:cNvSpPr/>
          <p:nvPr/>
        </p:nvSpPr>
        <p:spPr>
          <a:xfrm>
            <a:off x="6989534" y="4853662"/>
            <a:ext cx="9060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+mn-lt"/>
              </a:rPr>
              <a:t>Social</a:t>
            </a:r>
          </a:p>
        </p:txBody>
      </p:sp>
      <p:sp>
        <p:nvSpPr>
          <p:cNvPr id="7" name="Rectangle 6"/>
          <p:cNvSpPr/>
          <p:nvPr/>
        </p:nvSpPr>
        <p:spPr>
          <a:xfrm>
            <a:off x="6781800" y="1924159"/>
            <a:ext cx="16764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+mn-lt"/>
              </a:rPr>
              <a:t>Emergency</a:t>
            </a:r>
          </a:p>
          <a:p>
            <a:r>
              <a:rPr lang="en-US" sz="24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+mn-lt"/>
              </a:rPr>
              <a:t>Disaster</a:t>
            </a:r>
          </a:p>
        </p:txBody>
      </p:sp>
    </p:spTree>
    <p:extLst>
      <p:ext uri="{BB962C8B-B14F-4D97-AF65-F5344CB8AC3E}">
        <p14:creationId xmlns:p14="http://schemas.microsoft.com/office/powerpoint/2010/main" val="51552865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1040</Words>
  <Application>Microsoft Office PowerPoint</Application>
  <PresentationFormat>On-screen Show (4:3)</PresentationFormat>
  <Paragraphs>229</Paragraphs>
  <Slides>34</Slides>
  <Notes>11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Default Design</vt:lpstr>
      <vt:lpstr> INTRODUCTION TO THE BLOCK PREPAREDNESS COORDINATOR PROGRAM </vt:lpstr>
      <vt:lpstr>Housekeeping</vt:lpstr>
      <vt:lpstr>The Palo Alto Problem</vt:lpstr>
      <vt:lpstr>City Response Staffing</vt:lpstr>
      <vt:lpstr>PowerPoint Presentation</vt:lpstr>
      <vt:lpstr>Core Goals</vt:lpstr>
      <vt:lpstr>THE BPC PROGRAM</vt:lpstr>
      <vt:lpstr>Block Preparedness Coordinator Program</vt:lpstr>
      <vt:lpstr>BLOCK PREPAREDNESS COORDINATOR</vt:lpstr>
      <vt:lpstr> BPC Key Activities </vt:lpstr>
      <vt:lpstr>PowerPoint Presentation</vt:lpstr>
      <vt:lpstr>PowerPoint Presentation</vt:lpstr>
      <vt:lpstr>PowerPoint Presentation</vt:lpstr>
      <vt:lpstr>FOLLOW-UP VISIT TO NEIGHBOR</vt:lpstr>
      <vt:lpstr>PERIODIC MESSAGES</vt:lpstr>
      <vt:lpstr>BUY FRS RADIO</vt:lpstr>
      <vt:lpstr>BUILD A BPC  EMERGENCY RESPONSE BAG</vt:lpstr>
      <vt:lpstr>RECRUIT CO-BPC</vt:lpstr>
      <vt:lpstr>INSTALL A LAWN SIGN</vt:lpstr>
      <vt:lpstr>HOLD AN ANNUAL EVENT</vt:lpstr>
      <vt:lpstr>BPC ANNUAL REQUIREMENTS</vt:lpstr>
      <vt:lpstr>Neighborhood Preparedness Coordinator  Key Activities</vt:lpstr>
      <vt:lpstr>MEET YOUR NPC</vt:lpstr>
      <vt:lpstr>Palo Alto NPCs</vt:lpstr>
      <vt:lpstr>PowerPoint Presentation</vt:lpstr>
      <vt:lpstr>BPC &amp; NPC Training Core Modules</vt:lpstr>
      <vt:lpstr>GET INVOLVED Descrptions, SOP, Class Calendar, Maps</vt:lpstr>
      <vt:lpstr>PowerPoint Presentation</vt:lpstr>
      <vt:lpstr>PowerPoint Presentation</vt:lpstr>
      <vt:lpstr>Compare BPC &amp; CERT  </vt:lpstr>
      <vt:lpstr>PowerPoint Presentation</vt:lpstr>
      <vt:lpstr>GOAL</vt:lpstr>
      <vt:lpstr>PowerPoint Presentation</vt:lpstr>
      <vt:lpstr>Join us, don’t be on your own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2013-04-11T03:59:31Z</dcterms:created>
  <dcterms:modified xsi:type="dcterms:W3CDTF">2016-08-03T00:30:17Z</dcterms:modified>
</cp:coreProperties>
</file>